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43891200" cy="32918400"/>
  <p:notesSz cx="7315200" cy="9601200"/>
  <p:defaultTextStyle>
    <a:defPPr>
      <a:defRPr lang="en-US"/>
    </a:defPPr>
    <a:lvl1pPr marL="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ebecca Batchelor" initials="RB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6FB"/>
    <a:srgbClr val="2A63A8"/>
    <a:srgbClr val="ECF1F8"/>
    <a:srgbClr val="145D77"/>
    <a:srgbClr val="BA8313"/>
    <a:srgbClr val="2C4859"/>
    <a:srgbClr val="1C5C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8124" autoAdjust="0"/>
  </p:normalViewPr>
  <p:slideViewPr>
    <p:cSldViewPr>
      <p:cViewPr>
        <p:scale>
          <a:sx n="50" d="100"/>
          <a:sy n="50" d="100"/>
        </p:scale>
        <p:origin x="-2586" y="-2721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C507645-A85F-4FEA-B351-C7313E89ABD0}" type="datetimeFigureOut">
              <a:rPr lang="en-US" smtClean="0"/>
              <a:pPr/>
              <a:t>8/8/2017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982E63B-B6B9-4663-B740-E96CAE1AA6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2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149378" indent="-57453" eaLnBrk="0" hangingPunct="0">
              <a:defRPr sz="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229812" indent="-45963" eaLnBrk="0" hangingPunct="0">
              <a:defRPr sz="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321737" indent="-45963" eaLnBrk="0" hangingPunct="0">
              <a:defRPr sz="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413661" indent="-45963" eaLnBrk="0" hangingPunct="0">
              <a:defRPr sz="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505587" indent="-45963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597511" indent="-45963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689436" indent="-45963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781361" indent="-45963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fld id="{E854B861-DAE3-1146-94AD-40BDA8148072}" type="slidenum">
              <a:rPr lang="en-US" sz="200">
                <a:solidFill>
                  <a:srgbClr val="000000"/>
                </a:solidFill>
                <a:latin typeface="Calibri" charset="0"/>
              </a:rPr>
              <a:pPr eaLnBrk="1" hangingPunct="1"/>
              <a:t>1</a:t>
            </a:fld>
            <a:endParaRPr lang="en-US" sz="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829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11DB2-F227-466C-9E3A-877D31887436}" type="datetimeFigureOut">
              <a:rPr lang="en-US" smtClean="0"/>
              <a:pPr/>
              <a:t>8/8/2017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5B18-3371-486B-908B-393EEF454F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11DB2-F227-466C-9E3A-877D31887436}" type="datetimeFigureOut">
              <a:rPr lang="en-US" smtClean="0"/>
              <a:pPr/>
              <a:t>8/8/2017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5B18-3371-486B-908B-393EEF454F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11DB2-F227-466C-9E3A-877D31887436}" type="datetimeFigureOut">
              <a:rPr lang="en-US" smtClean="0"/>
              <a:pPr/>
              <a:t>8/8/2017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5B18-3371-486B-908B-393EEF454F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11DB2-F227-466C-9E3A-877D31887436}" type="datetimeFigureOut">
              <a:rPr lang="en-US" smtClean="0"/>
              <a:pPr/>
              <a:t>8/8/2017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5B18-3371-486B-908B-393EEF454F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11DB2-F227-466C-9E3A-877D31887436}" type="datetimeFigureOut">
              <a:rPr lang="en-US" smtClean="0"/>
              <a:pPr/>
              <a:t>8/8/2017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5B18-3371-486B-908B-393EEF454F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11DB2-F227-466C-9E3A-877D31887436}" type="datetimeFigureOut">
              <a:rPr lang="en-US" smtClean="0"/>
              <a:pPr/>
              <a:t>8/8/2017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5B18-3371-486B-908B-393EEF454F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11DB2-F227-466C-9E3A-877D31887436}" type="datetimeFigureOut">
              <a:rPr lang="en-US" smtClean="0"/>
              <a:pPr/>
              <a:t>8/8/2017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5B18-3371-486B-908B-393EEF454F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11DB2-F227-466C-9E3A-877D31887436}" type="datetimeFigureOut">
              <a:rPr lang="en-US" smtClean="0"/>
              <a:pPr/>
              <a:t>8/8/2017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5B18-3371-486B-908B-393EEF454F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11DB2-F227-466C-9E3A-877D31887436}" type="datetimeFigureOut">
              <a:rPr lang="en-US" smtClean="0"/>
              <a:pPr/>
              <a:t>8/8/2017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5B18-3371-486B-908B-393EEF454F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11DB2-F227-466C-9E3A-877D31887436}" type="datetimeFigureOut">
              <a:rPr lang="en-US" smtClean="0"/>
              <a:pPr/>
              <a:t>8/8/2017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5B18-3371-486B-908B-393EEF454F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11DB2-F227-466C-9E3A-877D31887436}" type="datetimeFigureOut">
              <a:rPr lang="en-US" smtClean="0"/>
              <a:pPr/>
              <a:t>8/8/2017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5B18-3371-486B-908B-393EEF454F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11DB2-F227-466C-9E3A-877D31887436}" type="datetimeFigureOut">
              <a:rPr lang="en-US" smtClean="0"/>
              <a:pPr/>
              <a:t>8/8/2017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05B18-3371-486B-908B-393EEF454FD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8912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4389120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4389120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oleObject" Target="../embeddings/oleObject1.bin"/><Relationship Id="rId18" Type="http://schemas.openxmlformats.org/officeDocument/2006/relationships/image" Target="../media/image13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2.JP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1.png"/><Relationship Id="rId20" Type="http://schemas.openxmlformats.org/officeDocument/2006/relationships/image" Target="../media/image15.JPG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43891200" cy="3558626"/>
          </a:xfrm>
          <a:blipFill dpi="0" rotWithShape="1">
            <a:blip r:embed="rId4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sz="10000" b="1" dirty="0">
                <a:ln w="19050">
                  <a:noFill/>
                </a:ln>
                <a:solidFill>
                  <a:srgbClr val="145D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Pipeline for RFI Excision from Pulsar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7293" y="1843332"/>
            <a:ext cx="30494966" cy="1574451"/>
          </a:xfrm>
          <a:ln>
            <a:noFill/>
          </a:ln>
        </p:spPr>
        <p:txBody>
          <a:bodyPr rtlCol="0">
            <a:noAutofit/>
          </a:bodyPr>
          <a:lstStyle/>
          <a:p>
            <a:r>
              <a:rPr lang="en-US" sz="4000" b="1" dirty="0" err="1">
                <a:solidFill>
                  <a:srgbClr val="145D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Hasanain</a:t>
            </a:r>
            <a:r>
              <a:rPr lang="en-US" sz="4000" b="1" dirty="0">
                <a:solidFill>
                  <a:srgbClr val="145D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145D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Alsabonchi</a:t>
            </a:r>
            <a:r>
              <a:rPr lang="en-US" sz="4000" b="1" dirty="0">
                <a:solidFill>
                  <a:srgbClr val="145D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Dr. Vishal </a:t>
            </a:r>
            <a:r>
              <a:rPr lang="en-US" sz="4000" b="1" dirty="0" err="1">
                <a:solidFill>
                  <a:srgbClr val="145D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Gajjar</a:t>
            </a:r>
            <a:r>
              <a:rPr lang="en-US" sz="4000" b="1" dirty="0">
                <a:solidFill>
                  <a:srgbClr val="145D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Dr. Dan </a:t>
            </a:r>
            <a:r>
              <a:rPr lang="en-US" sz="4000" b="1" dirty="0" err="1">
                <a:solidFill>
                  <a:srgbClr val="145D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Werthimer</a:t>
            </a:r>
            <a:endParaRPr lang="en-US" sz="4000" b="1" dirty="0">
              <a:solidFill>
                <a:srgbClr val="145D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>
                <a:solidFill>
                  <a:srgbClr val="145D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Santa  Monica College, UC Berkeley Space Science Laboratory</a:t>
            </a:r>
          </a:p>
          <a:p>
            <a:endParaRPr lang="en-US" sz="4000" b="1" dirty="0">
              <a:solidFill>
                <a:srgbClr val="145D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>
              <a:solidFill>
                <a:srgbClr val="145D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4051334">
              <a:defRPr/>
            </a:pPr>
            <a:endParaRPr lang="en-US" sz="4000" b="1" baseline="30000" dirty="0">
              <a:solidFill>
                <a:srgbClr val="145D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208FF2-6E7A-4C5D-A887-CA331629FAC6}"/>
              </a:ext>
            </a:extLst>
          </p:cNvPr>
          <p:cNvSpPr txBox="1"/>
          <p:nvPr/>
        </p:nvSpPr>
        <p:spPr>
          <a:xfrm>
            <a:off x="3972831" y="3764109"/>
            <a:ext cx="35994068" cy="923330"/>
          </a:xfrm>
          <a:prstGeom prst="rect">
            <a:avLst/>
          </a:prstGeom>
          <a:gradFill flip="none" rotWithShape="1">
            <a:gsLst>
              <a:gs pos="100000">
                <a:srgbClr val="F3F6FB"/>
              </a:gs>
              <a:gs pos="0">
                <a:schemeClr val="tx2">
                  <a:lumMod val="75000"/>
                </a:schemeClr>
              </a:gs>
              <a:gs pos="25000">
                <a:srgbClr val="2A63A8"/>
              </a:gs>
              <a:gs pos="75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D0CB75-5D9B-4EAC-8FDC-405FD18DA8D1}"/>
                  </a:ext>
                </a:extLst>
              </p:cNvPr>
              <p:cNvSpPr txBox="1"/>
              <p:nvPr/>
            </p:nvSpPr>
            <p:spPr>
              <a:xfrm>
                <a:off x="3924299" y="4724400"/>
                <a:ext cx="360426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work reported here is on a  Python-based pipeline to remove radio frequency interference (RFI) from pulsar data. The program is intended to read the data recorded from a radio telescope and then to calculate various statistics. A predefined threshold is applied (median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/>
                        <a:cs typeface="Times New Roman" panose="02020603050405020304" pitchFamily="18" charset="0"/>
                      </a:rPr>
                      <m:t>±</m:t>
                    </m:r>
                    <m:r>
                      <a:rPr lang="en-US" sz="3200" b="0" i="0" smtClean="0">
                        <a:latin typeface="Cambria Math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3200" b="0" i="1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STD for time-domain and median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MAD for frequency domain) to identify outliers in the data, to be then replaced with Gaussian noise from overall measured statistics. Such replacement helps us improve the signal-to-noise ratio of the pulsar profiles. </a:t>
                </a:r>
              </a:p>
              <a:p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D0CB75-5D9B-4EAC-8FDC-405FD18DA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299" y="4724400"/>
                <a:ext cx="36042600" cy="2062103"/>
              </a:xfrm>
              <a:prstGeom prst="rect">
                <a:avLst/>
              </a:prstGeom>
              <a:blipFill rotWithShape="1">
                <a:blip r:embed="rId5"/>
                <a:stretch>
                  <a:fillRect l="-440" t="-4142" r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6A4A614-BF84-4BC3-A1A9-C7B9EC204C79}"/>
              </a:ext>
            </a:extLst>
          </p:cNvPr>
          <p:cNvSpPr txBox="1"/>
          <p:nvPr/>
        </p:nvSpPr>
        <p:spPr>
          <a:xfrm>
            <a:off x="685800" y="6439247"/>
            <a:ext cx="13258800" cy="92333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5025">
                <a:schemeClr val="accent1">
                  <a:lumMod val="60000"/>
                  <a:lumOff val="40000"/>
                </a:schemeClr>
              </a:gs>
              <a:gs pos="25000">
                <a:srgbClr val="2A63A8"/>
              </a:gs>
              <a:gs pos="100000">
                <a:srgbClr val="F3F6FB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778E7-27FA-4DF7-9C04-B7F61DEA8EBC}"/>
              </a:ext>
            </a:extLst>
          </p:cNvPr>
          <p:cNvSpPr txBox="1"/>
          <p:nvPr/>
        </p:nvSpPr>
        <p:spPr>
          <a:xfrm>
            <a:off x="742950" y="12298015"/>
            <a:ext cx="131445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850900"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this project the UC Berkeley team is aiming to observe the Crab pulsar using the Leuschner radio telescope (Figure1) for at least a year in the frequency range 1.25-2.5 GHz. The Crab pulsar is known to occasionally emit giant pulses whose flux density is hypothesized to be a power law distribution. In order to detect these giant pulses, one must remove interference from the radio frequency data. Radio Frequency Interference (RFI) comes from signals of man-made artifacts. These can occur at the same frequency as the astronomical signals, which is a daunting task to truly differentiate them. In his project a Python pipeline (Figure 2) was developed to automatically remove the RFI from the data.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D1D91-A97C-425E-B488-5B8AAA41AC3F}"/>
              </a:ext>
            </a:extLst>
          </p:cNvPr>
          <p:cNvSpPr txBox="1"/>
          <p:nvPr/>
        </p:nvSpPr>
        <p:spPr>
          <a:xfrm>
            <a:off x="15340465" y="6468070"/>
            <a:ext cx="13258800" cy="92333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5025">
                <a:schemeClr val="accent1">
                  <a:lumMod val="60000"/>
                  <a:lumOff val="40000"/>
                </a:schemeClr>
              </a:gs>
              <a:gs pos="25000">
                <a:srgbClr val="2A63A8"/>
              </a:gs>
              <a:gs pos="100000">
                <a:srgbClr val="F3F6FB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imes New Roman"/>
                <a:cs typeface="Times New Roman"/>
              </a:rPr>
              <a:t>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5EA25F-C313-4602-918F-1F4A94CAE084}"/>
              </a:ext>
            </a:extLst>
          </p:cNvPr>
          <p:cNvSpPr txBox="1"/>
          <p:nvPr/>
        </p:nvSpPr>
        <p:spPr>
          <a:xfrm>
            <a:off x="15258103" y="24536400"/>
            <a:ext cx="13423524" cy="92333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5025">
                <a:schemeClr val="accent1">
                  <a:lumMod val="60000"/>
                  <a:lumOff val="40000"/>
                </a:schemeClr>
              </a:gs>
              <a:gs pos="25000">
                <a:srgbClr val="2A63A8"/>
              </a:gs>
              <a:gs pos="100000">
                <a:srgbClr val="F3F6FB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320713-0A74-4CC9-B892-D4A5BD6281C5}"/>
              </a:ext>
            </a:extLst>
          </p:cNvPr>
          <p:cNvSpPr txBox="1"/>
          <p:nvPr/>
        </p:nvSpPr>
        <p:spPr>
          <a:xfrm>
            <a:off x="30022799" y="6502930"/>
            <a:ext cx="13482971" cy="92333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5025">
                <a:schemeClr val="accent1">
                  <a:lumMod val="60000"/>
                  <a:lumOff val="40000"/>
                </a:schemeClr>
              </a:gs>
              <a:gs pos="25000">
                <a:srgbClr val="2A63A8"/>
              </a:gs>
              <a:gs pos="100000">
                <a:srgbClr val="F3F6FB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imes New Roman"/>
                <a:cs typeface="Times New Roman"/>
              </a:rPr>
              <a:t>Conclusion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0DD2F-F23A-41CB-8945-E800505745B4}"/>
              </a:ext>
            </a:extLst>
          </p:cNvPr>
          <p:cNvSpPr txBox="1"/>
          <p:nvPr/>
        </p:nvSpPr>
        <p:spPr>
          <a:xfrm>
            <a:off x="29728884" y="24451270"/>
            <a:ext cx="13628916" cy="92333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5025">
                <a:schemeClr val="accent1">
                  <a:lumMod val="60000"/>
                  <a:lumOff val="40000"/>
                </a:schemeClr>
              </a:gs>
              <a:gs pos="25000">
                <a:srgbClr val="2A63A8"/>
              </a:gs>
              <a:gs pos="100000">
                <a:srgbClr val="F3F6FB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C8EC2-67E1-4A4F-B1EB-1F282963394E}"/>
              </a:ext>
            </a:extLst>
          </p:cNvPr>
          <p:cNvSpPr txBox="1"/>
          <p:nvPr/>
        </p:nvSpPr>
        <p:spPr>
          <a:xfrm>
            <a:off x="29728884" y="28794269"/>
            <a:ext cx="13628916" cy="923330"/>
          </a:xfrm>
          <a:prstGeom prst="rect">
            <a:avLst/>
          </a:prstGeom>
          <a:gradFill flip="none" rotWithShape="1">
            <a:gsLst>
              <a:gs pos="75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25000">
                <a:srgbClr val="2A63A8"/>
              </a:gs>
              <a:gs pos="100000">
                <a:srgbClr val="F3F6FB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5B3DEE-1A07-4136-8345-CD2D367C86D5}"/>
              </a:ext>
            </a:extLst>
          </p:cNvPr>
          <p:cNvSpPr txBox="1"/>
          <p:nvPr/>
        </p:nvSpPr>
        <p:spPr>
          <a:xfrm>
            <a:off x="29648255" y="29920528"/>
            <a:ext cx="138575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ASSURE program was funded by National Science Foundation under grant AGS-1461277.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would like to thank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Siuling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Pau , Guillaume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Shippee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Chenhui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Deepthi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Gorthi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the Assure  program for their valuable support in overcoming the many obstacles I encountered in the making of this project and this poster.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81535C-BCBB-4346-9DD5-99A10843F032}"/>
              </a:ext>
            </a:extLst>
          </p:cNvPr>
          <p:cNvSpPr txBox="1"/>
          <p:nvPr/>
        </p:nvSpPr>
        <p:spPr>
          <a:xfrm>
            <a:off x="647700" y="11530547"/>
            <a:ext cx="1333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Leuschner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observatory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B48C2E-E5DF-4305-9EC5-5D6B7F055370}"/>
              </a:ext>
            </a:extLst>
          </p:cNvPr>
          <p:cNvSpPr txBox="1"/>
          <p:nvPr/>
        </p:nvSpPr>
        <p:spPr>
          <a:xfrm>
            <a:off x="14173200" y="23542936"/>
            <a:ext cx="15840721" cy="602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to remove RFI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B53015-9A0C-4B14-9B6A-1A1280371192}"/>
              </a:ext>
            </a:extLst>
          </p:cNvPr>
          <p:cNvSpPr txBox="1"/>
          <p:nvPr/>
        </p:nvSpPr>
        <p:spPr>
          <a:xfrm>
            <a:off x="32133539" y="13884257"/>
            <a:ext cx="9525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single pulse from PSR B0820-13 at 1420 MHz with RFI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F752D9-86E5-41C2-B249-C3E0553C7B90}"/>
              </a:ext>
            </a:extLst>
          </p:cNvPr>
          <p:cNvSpPr txBox="1"/>
          <p:nvPr/>
        </p:nvSpPr>
        <p:spPr>
          <a:xfrm>
            <a:off x="32133539" y="21315169"/>
            <a:ext cx="9525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single pulse from PSR B0820-13 at 1420 MHz after RFI removal </a:t>
            </a:r>
          </a:p>
        </p:txBody>
      </p:sp>
      <p:pic>
        <p:nvPicPr>
          <p:cNvPr id="1028" name="Picture 4" descr="Image result for uc berkeley space sciences lab">
            <a:extLst>
              <a:ext uri="{FF2B5EF4-FFF2-40B4-BE49-F238E27FC236}">
                <a16:creationId xmlns:a16="http://schemas.microsoft.com/office/drawing/2014/main" id="{5DA3A517-D8BB-40D7-9801-2D6505169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0" y="115222"/>
            <a:ext cx="1828800" cy="325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7882553" y="9576886"/>
            <a:ext cx="18466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370247" y="26774090"/>
            <a:ext cx="18466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9" name="Picture 38" descr="ucbseal_139_54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77" y="256206"/>
            <a:ext cx="2732316" cy="2805273"/>
          </a:xfrm>
          <a:prstGeom prst="rect">
            <a:avLst/>
          </a:prstGeom>
        </p:spPr>
      </p:pic>
      <p:pic>
        <p:nvPicPr>
          <p:cNvPr id="44" name="Picture 6" descr="Related image">
            <a:extLst>
              <a:ext uri="{FF2B5EF4-FFF2-40B4-BE49-F238E27FC236}">
                <a16:creationId xmlns:a16="http://schemas.microsoft.com/office/drawing/2014/main" id="{7898BDED-5303-4A17-8712-558BBEA75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91" b="94545" l="10000" r="90000">
                        <a14:foregroundMark x1="26061" y1="35455" x2="26061" y2="35455"/>
                        <a14:foregroundMark x1="31818" y1="22727" x2="31818" y2="22727"/>
                        <a14:foregroundMark x1="50000" y1="11364" x2="50000" y2="11364"/>
                        <a14:foregroundMark x1="50303" y1="4545" x2="50303" y2="4545"/>
                        <a14:foregroundMark x1="50606" y1="49091" x2="50606" y2="49091"/>
                        <a14:foregroundMark x1="36061" y1="50909" x2="64545" y2="51364"/>
                        <a14:foregroundMark x1="61212" y1="62727" x2="61212" y2="40000"/>
                        <a14:foregroundMark x1="50000" y1="90455" x2="50000" y2="90455"/>
                        <a14:foregroundMark x1="39394" y1="90909" x2="38788" y2="92727"/>
                        <a14:foregroundMark x1="50303" y1="90455" x2="50303" y2="94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12" y="3764109"/>
            <a:ext cx="3153388" cy="229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3B7337-1F5F-439C-8117-949F9C971AD9}"/>
                  </a:ext>
                </a:extLst>
              </p:cNvPr>
              <p:cNvSpPr txBox="1"/>
              <p:nvPr/>
            </p:nvSpPr>
            <p:spPr>
              <a:xfrm>
                <a:off x="15340465" y="7591008"/>
                <a:ext cx="13258800" cy="8463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block of data  (usually 1000 samples)  was read in each iteration. 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get the time-series, all the channels at the same time-sample were combined. 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Median (M) and Standard Deviation (STD) for a given time-series were calculated. 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domain RFI  was  found by applying a threshold which is 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  <a:cs typeface="Times New Roman" panose="02020603050405020304" pitchFamily="18" charset="0"/>
                      </a:rPr>
                      <m:t>±</m:t>
                    </m:r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STD.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remove the frequency domain RFI, a bandpass after combining all the time samples for each frequency in a given  block  was obtained. 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entire frequency band was normalized by the shape of the smoother version of the bandpass (See Figure 3). 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median absolute deviation (MAD) of all the non-zero frequency channels was calculated. 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threshold  which is M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3200" i="1">
                        <a:latin typeface="Cambria Math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MAD was selected to flag channels with RFI. 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flagged bad time sample and channel was replaced with Gaussian noise of mean and SD of the data block  under investigation. 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locations of all bad time samples and bad frequency channels were written to an external text file.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A3B7337-1F5F-439C-8117-949F9C971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0465" y="7591008"/>
                <a:ext cx="13258800" cy="8463855"/>
              </a:xfrm>
              <a:prstGeom prst="rect">
                <a:avLst/>
              </a:prstGeom>
              <a:blipFill rotWithShape="1">
                <a:blip r:embed="rId10"/>
                <a:stretch>
                  <a:fillRect l="-1011" t="-1008" r="-1195" b="-1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berkeleysetithumb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0" y="4031416"/>
            <a:ext cx="2065582" cy="17650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5258103" y="25630817"/>
                <a:ext cx="13423524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Wingdings" charset="2"/>
                  <a:buChar char="§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Initially a  M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±</m:t>
                    </m:r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×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/>
                        <a:ea typeface="Cambria Math" panose="02040503050406030204" pitchFamily="18" charset="0"/>
                        <a:cs typeface="Times New Roman"/>
                      </a:rPr>
                      <m:t>STD</m:t>
                    </m:r>
                    <m:r>
                      <a:rPr lang="en-US" sz="3200" b="0" i="0" smtClean="0">
                        <a:latin typeface="Cambria Math"/>
                        <a:ea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/>
                        <a:ea typeface="Cambria Math" panose="02040503050406030204" pitchFamily="18" charset="0"/>
                        <a:cs typeface="Times New Roman"/>
                      </a:rPr>
                      <m:t>was</m:t>
                    </m:r>
                    <m:r>
                      <a:rPr lang="en-US" sz="3200" b="0" i="0" smtClean="0">
                        <a:latin typeface="Cambria Math"/>
                        <a:ea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/>
                        <a:ea typeface="Cambria Math" panose="02040503050406030204" pitchFamily="18" charset="0"/>
                        <a:cs typeface="Times New Roman"/>
                      </a:rPr>
                      <m:t>used</m:t>
                    </m:r>
                    <m:r>
                      <a:rPr lang="en-US" sz="3200" b="0" i="0" smtClean="0">
                        <a:latin typeface="Cambria Math"/>
                        <a:ea typeface="Cambria Math" panose="02040503050406030204" pitchFamily="18" charset="0"/>
                        <a:cs typeface="Times New Roman"/>
                      </a:rPr>
                      <m:t> 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/>
                        <a:ea typeface="Cambria Math" panose="02040503050406030204" pitchFamily="18" charset="0"/>
                        <a:cs typeface="Times New Roman"/>
                      </a:rPr>
                      <m:t>for</m:t>
                    </m:r>
                    <m:r>
                      <a:rPr lang="en-US" sz="3200" b="0" i="0" smtClean="0">
                        <a:latin typeface="Cambria Math"/>
                        <a:ea typeface="Cambria Math" panose="02040503050406030204" pitchFamily="18" charset="0"/>
                        <a:cs typeface="Times New Roman"/>
                      </a:rPr>
                      <m:t> </m:t>
                    </m:r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threshold however it was noticed  that it is too high and was unable to identify large fraction of  RFI. Later, a slightly lower threshold of M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±</m:t>
                    </m:r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×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/>
                        <a:ea typeface="Cambria Math" panose="02040503050406030204" pitchFamily="18" charset="0"/>
                        <a:cs typeface="Times New Roman"/>
                      </a:rPr>
                      <m:t>STD</m:t>
                    </m:r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flag larger fraction of the interferences was used. </a:t>
                </a:r>
              </a:p>
              <a:p>
                <a:pPr marL="457200" indent="-457200" algn="just">
                  <a:buFont typeface="Wingdings" charset="2"/>
                  <a:buChar char="§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absolute median deviation (MAD) was used as the threshold instead  of standard deviation was used to exclude outliers (RFI signal) from our data. </a:t>
                </a:r>
              </a:p>
              <a:p>
                <a:pPr marL="457200" indent="-457200" algn="just">
                  <a:buFont typeface="Wingdings" charset="2"/>
                  <a:buChar char="§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found that replacing bad data (RFI) with zero  induced artifacts in the later analysis pipelines. </a:t>
                </a:r>
              </a:p>
              <a:p>
                <a:pPr marL="457200" indent="-457200" algn="just">
                  <a:buFont typeface="Wingdings" charset="2"/>
                  <a:buChar char="§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appropriate weighting function (smooth bandpass) was applied to the Gaussian noise to obtain the original frequency band shape.</a:t>
                </a:r>
              </a:p>
              <a:p>
                <a:pPr marL="457200" indent="-457200" algn="just">
                  <a:buFont typeface="Wingdings" charset="2"/>
                  <a:buChar char="§"/>
                </a:pP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8103" y="25630817"/>
                <a:ext cx="13423524" cy="5509200"/>
              </a:xfrm>
              <a:prstGeom prst="rect">
                <a:avLst/>
              </a:prstGeom>
              <a:blipFill rotWithShape="1">
                <a:blip r:embed="rId12"/>
                <a:stretch>
                  <a:fillRect l="-1045" t="-1550" r="-1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16841410" y="27444655"/>
            <a:ext cx="18466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9728884" y="25755223"/>
            <a:ext cx="13258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"interference" entry of The Concise Oxford English Dictionary, 11th edition, online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Radio frequency interference / editors, Charles L. Hutchinson, Michael B. Kaczynski ; contributors, Doug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DeMaw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[et al.]. 4th ed. Newington, CT American Radio Relay League c1987.</a:t>
            </a:r>
          </a:p>
          <a:p>
            <a:pPr algn="just"/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D2B3BA-B4E6-4CFD-A3CD-B5C1EBE582AB}"/>
              </a:ext>
            </a:extLst>
          </p:cNvPr>
          <p:cNvSpPr txBox="1"/>
          <p:nvPr/>
        </p:nvSpPr>
        <p:spPr>
          <a:xfrm>
            <a:off x="2362200" y="31364213"/>
            <a:ext cx="990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 bandpass</a:t>
            </a: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777024"/>
              </p:ext>
            </p:extLst>
          </p:nvPr>
        </p:nvGraphicFramePr>
        <p:xfrm>
          <a:off x="21888450" y="163766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" name="Equation" r:id="rId13" imgW="114300" imgH="165100" progId="Equation.3">
                  <p:embed/>
                </p:oleObj>
              </mc:Choice>
              <mc:Fallback>
                <p:oleObj name="Equation" r:id="rId1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888450" y="163766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1149133" y="12632645"/>
            <a:ext cx="18466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4825532" y="13301039"/>
            <a:ext cx="18466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DABF1E-024A-492C-9682-538A5A8779BC}"/>
              </a:ext>
            </a:extLst>
          </p:cNvPr>
          <p:cNvSpPr txBox="1"/>
          <p:nvPr/>
        </p:nvSpPr>
        <p:spPr>
          <a:xfrm>
            <a:off x="1499648" y="22580024"/>
            <a:ext cx="116311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the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AAFBF-6FD6-4002-8B22-18146C35C550}"/>
              </a:ext>
            </a:extLst>
          </p:cNvPr>
          <p:cNvSpPr txBox="1"/>
          <p:nvPr/>
        </p:nvSpPr>
        <p:spPr>
          <a:xfrm>
            <a:off x="16374242" y="31320303"/>
            <a:ext cx="12361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more information:</a:t>
            </a:r>
          </a:p>
          <a:p>
            <a:pPr algn="ctr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Hasananin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Alsabonchi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hsadeveloper@gmail.com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673" y="16622802"/>
            <a:ext cx="12289852" cy="69201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728884" y="22814340"/>
            <a:ext cx="1325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850900"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above figure demonstrates that our pipeline is able to effectively  remove Radio Frequency Interferences from the pulsar data. 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7662959"/>
            <a:ext cx="5715000" cy="37861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3540" y="15114394"/>
            <a:ext cx="9525000" cy="6200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7773348"/>
            <a:ext cx="12725400" cy="46190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275" y="23602588"/>
            <a:ext cx="11119849" cy="746694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6026" y="7662959"/>
            <a:ext cx="9141974" cy="56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82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4679</TotalTime>
  <Words>735</Words>
  <Application>Microsoft Office PowerPoint</Application>
  <PresentationFormat>Custom</PresentationFormat>
  <Paragraphs>42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ＭＳ Ｐゴシック</vt:lpstr>
      <vt:lpstr>Arial</vt:lpstr>
      <vt:lpstr>Calibri</vt:lpstr>
      <vt:lpstr>Cambria Math</vt:lpstr>
      <vt:lpstr>Times New Roman</vt:lpstr>
      <vt:lpstr>Wingdings</vt:lpstr>
      <vt:lpstr>Office Theme</vt:lpstr>
      <vt:lpstr>Equation</vt:lpstr>
      <vt:lpstr>Software Pipeline for RFI Excision from Pulsar Data</vt:lpstr>
    </vt:vector>
  </TitlesOfParts>
  <Company>UCAR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title goes here</dc:title>
  <dc:creator>Rebecca Batchelor</dc:creator>
  <cp:lastModifiedBy>kamilshamsi2695@gmail.com</cp:lastModifiedBy>
  <cp:revision>238</cp:revision>
  <cp:lastPrinted>2017-08-04T06:58:53Z</cp:lastPrinted>
  <dcterms:created xsi:type="dcterms:W3CDTF">2012-10-26T19:13:47Z</dcterms:created>
  <dcterms:modified xsi:type="dcterms:W3CDTF">2017-08-09T05:23:16Z</dcterms:modified>
</cp:coreProperties>
</file>